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57" r:id="rId16"/>
    <p:sldId id="258" r:id="rId17"/>
    <p:sldId id="259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704B-8FC6-4021-AD68-7BDC0573A9D9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F50B4-E0F4-43FC-AB72-A1349F23AF6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127323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704B-8FC6-4021-AD68-7BDC0573A9D9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F50B4-E0F4-43FC-AB72-A1349F23AF6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49275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704B-8FC6-4021-AD68-7BDC0573A9D9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F50B4-E0F4-43FC-AB72-A1349F23AF6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822615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704B-8FC6-4021-AD68-7BDC0573A9D9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F50B4-E0F4-43FC-AB72-A1349F23AF61}" type="slidenum">
              <a:rPr lang="lv-LV" smtClean="0"/>
              <a:t>‹#›</a:t>
            </a:fld>
            <a:endParaRPr lang="lv-LV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1790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704B-8FC6-4021-AD68-7BDC0573A9D9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F50B4-E0F4-43FC-AB72-A1349F23AF6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73717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704B-8FC6-4021-AD68-7BDC0573A9D9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F50B4-E0F4-43FC-AB72-A1349F23AF6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443694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704B-8FC6-4021-AD68-7BDC0573A9D9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F50B4-E0F4-43FC-AB72-A1349F23AF6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493772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704B-8FC6-4021-AD68-7BDC0573A9D9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F50B4-E0F4-43FC-AB72-A1349F23AF6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74908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704B-8FC6-4021-AD68-7BDC0573A9D9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F50B4-E0F4-43FC-AB72-A1349F23AF6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416786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704B-8FC6-4021-AD68-7BDC0573A9D9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F50B4-E0F4-43FC-AB72-A1349F23AF6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32293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704B-8FC6-4021-AD68-7BDC0573A9D9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F50B4-E0F4-43FC-AB72-A1349F23AF6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05554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704B-8FC6-4021-AD68-7BDC0573A9D9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F50B4-E0F4-43FC-AB72-A1349F23AF6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77237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704B-8FC6-4021-AD68-7BDC0573A9D9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F50B4-E0F4-43FC-AB72-A1349F23AF6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00606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704B-8FC6-4021-AD68-7BDC0573A9D9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F50B4-E0F4-43FC-AB72-A1349F23AF6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38093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704B-8FC6-4021-AD68-7BDC0573A9D9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F50B4-E0F4-43FC-AB72-A1349F23AF6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53123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704B-8FC6-4021-AD68-7BDC0573A9D9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F50B4-E0F4-43FC-AB72-A1349F23AF6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707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704B-8FC6-4021-AD68-7BDC0573A9D9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F50B4-E0F4-43FC-AB72-A1349F23AF6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47868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A2C704B-8FC6-4021-AD68-7BDC0573A9D9}" type="datetimeFigureOut">
              <a:rPr lang="lv-LV" smtClean="0"/>
              <a:t>2020.06.24.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F50B4-E0F4-43FC-AB72-A1349F23AF61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934232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36B65-4DEF-408F-BC95-4441DF82AA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lv-LV" dirty="0"/>
              <a:t>Teikums un tā Uzbūve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EE9A4B-ADD2-4552-B03A-F53418C928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4777379"/>
            <a:ext cx="8825658" cy="1836071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lv-LV" dirty="0"/>
              <a:t> tēmas:</a:t>
            </a:r>
          </a:p>
          <a:p>
            <a:r>
              <a:rPr lang="lv-LV" dirty="0"/>
              <a:t>Teikums un tā uzbūve</a:t>
            </a:r>
          </a:p>
          <a:p>
            <a:r>
              <a:rPr lang="lv-LV" dirty="0"/>
              <a:t>Tieša un netieša Runa</a:t>
            </a:r>
          </a:p>
          <a:p>
            <a:r>
              <a:rPr lang="lv-LV" dirty="0"/>
              <a:t>Pieturzīmes</a:t>
            </a:r>
          </a:p>
          <a:p>
            <a:r>
              <a:rPr lang="lv-LV" dirty="0"/>
              <a:t>Lielie burti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4103811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542CA-DDC1-4777-A7A1-95AE1418D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/>
              <a:t>The Direct Object</a:t>
            </a:r>
            <a:br>
              <a:rPr lang="lv-LV" b="1" dirty="0"/>
            </a:br>
            <a:endParaRPr lang="lv-LV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A338E6-ADBE-4545-A82A-8BE6DA23CC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It may be:</a:t>
            </a:r>
          </a:p>
          <a:p>
            <a:r>
              <a:rPr lang="en-US" dirty="0"/>
              <a:t>a noun: </a:t>
            </a:r>
          </a:p>
          <a:p>
            <a:r>
              <a:rPr lang="en-US" dirty="0"/>
              <a:t>We study foreign </a:t>
            </a:r>
            <a:r>
              <a:rPr lang="en-US" b="1" dirty="0"/>
              <a:t>languages</a:t>
            </a:r>
            <a:r>
              <a:rPr lang="en-US" dirty="0"/>
              <a:t>.</a:t>
            </a:r>
          </a:p>
          <a:p>
            <a:r>
              <a:rPr lang="en-US" dirty="0"/>
              <a:t>a pronoun:</a:t>
            </a:r>
          </a:p>
          <a:p>
            <a:r>
              <a:rPr lang="en-US" dirty="0"/>
              <a:t>I visited </a:t>
            </a:r>
            <a:r>
              <a:rPr lang="en-US" b="1" dirty="0"/>
              <a:t>them</a:t>
            </a:r>
            <a:r>
              <a:rPr lang="en-US" dirty="0"/>
              <a:t> </a:t>
            </a:r>
            <a:r>
              <a:rPr lang="en-US" dirty="0" err="1"/>
              <a:t>yesturday</a:t>
            </a:r>
            <a:r>
              <a:rPr lang="en-US" dirty="0"/>
              <a:t>.</a:t>
            </a:r>
          </a:p>
          <a:p>
            <a:r>
              <a:rPr lang="en-US" dirty="0"/>
              <a:t>a numeral:</a:t>
            </a:r>
          </a:p>
          <a:p>
            <a:r>
              <a:rPr lang="en-US" dirty="0"/>
              <a:t>How many books did you buy? - I bought</a:t>
            </a:r>
            <a:r>
              <a:rPr lang="en-US" b="1" dirty="0"/>
              <a:t> two</a:t>
            </a:r>
            <a:r>
              <a:rPr lang="en-US" dirty="0"/>
              <a:t>.</a:t>
            </a:r>
          </a:p>
          <a:p>
            <a:r>
              <a:rPr lang="en-US" dirty="0"/>
              <a:t>a Gerund:</a:t>
            </a:r>
          </a:p>
          <a:p>
            <a:r>
              <a:rPr lang="en-US" dirty="0"/>
              <a:t>Do you remember our travelling in Estonia?</a:t>
            </a:r>
          </a:p>
          <a:p>
            <a:r>
              <a:rPr lang="en-US" dirty="0"/>
              <a:t>a Clause:</a:t>
            </a:r>
          </a:p>
          <a:p>
            <a:r>
              <a:rPr lang="en-US" dirty="0"/>
              <a:t>I remember what you said.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4788247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F6CE0-FF35-4BAB-85EA-11FB571B2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/>
              <a:t>The Indirect Object</a:t>
            </a:r>
            <a:br>
              <a:rPr lang="lv-LV" b="1" dirty="0"/>
            </a:br>
            <a:endParaRPr lang="lv-LV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FDBA59-5821-49E0-8344-082DA2CD1B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may be:</a:t>
            </a:r>
          </a:p>
          <a:p>
            <a:r>
              <a:rPr lang="en-US" dirty="0"/>
              <a:t>a noun:</a:t>
            </a:r>
          </a:p>
          <a:p>
            <a:r>
              <a:rPr lang="en-US" dirty="0"/>
              <a:t>She gave </a:t>
            </a:r>
            <a:r>
              <a:rPr lang="en-US" b="1" dirty="0"/>
              <a:t>the child</a:t>
            </a:r>
            <a:r>
              <a:rPr lang="en-US" dirty="0"/>
              <a:t> some milk.</a:t>
            </a:r>
          </a:p>
          <a:p>
            <a:r>
              <a:rPr lang="en-US" dirty="0"/>
              <a:t>a pronoun:</a:t>
            </a:r>
          </a:p>
          <a:p>
            <a:r>
              <a:rPr lang="en-US" dirty="0"/>
              <a:t>We asked </a:t>
            </a:r>
            <a:r>
              <a:rPr lang="en-US" b="1" dirty="0"/>
              <a:t>him</a:t>
            </a:r>
            <a:r>
              <a:rPr lang="en-US" dirty="0"/>
              <a:t> questions.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704297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EEFD0-E155-4A77-9B24-39D59A932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/>
              <a:t>The prepositional</a:t>
            </a:r>
            <a:br>
              <a:rPr lang="lv-LV" b="1" dirty="0"/>
            </a:br>
            <a:endParaRPr lang="lv-LV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83E42E-1F67-47D2-A164-A17D555057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it may be:</a:t>
            </a:r>
          </a:p>
          <a:p>
            <a:r>
              <a:rPr lang="en-US" dirty="0"/>
              <a:t>a noun with a preposition:</a:t>
            </a:r>
          </a:p>
          <a:p>
            <a:r>
              <a:rPr lang="en-US" dirty="0"/>
              <a:t>We talked </a:t>
            </a:r>
            <a:r>
              <a:rPr lang="en-US" b="1" dirty="0"/>
              <a:t>about sports</a:t>
            </a:r>
            <a:r>
              <a:rPr lang="en-US" dirty="0"/>
              <a:t>.</a:t>
            </a:r>
          </a:p>
          <a:p>
            <a:r>
              <a:rPr lang="en-US" dirty="0"/>
              <a:t>We talked </a:t>
            </a:r>
            <a:r>
              <a:rPr lang="en-US" b="1" dirty="0"/>
              <a:t>with the teacher</a:t>
            </a:r>
            <a:r>
              <a:rPr lang="en-US" dirty="0"/>
              <a:t>.</a:t>
            </a:r>
          </a:p>
          <a:p>
            <a:r>
              <a:rPr lang="en-US" dirty="0"/>
              <a:t>a pronoun with a preposition:</a:t>
            </a:r>
          </a:p>
          <a:p>
            <a:r>
              <a:rPr lang="en-US" dirty="0"/>
              <a:t>Have you ever </a:t>
            </a:r>
            <a:r>
              <a:rPr lang="en-US" dirty="0" err="1"/>
              <a:t>quarrelled</a:t>
            </a:r>
            <a:r>
              <a:rPr lang="en-US" dirty="0"/>
              <a:t> </a:t>
            </a:r>
            <a:r>
              <a:rPr lang="en-US" b="1" dirty="0"/>
              <a:t>with anybody</a:t>
            </a:r>
            <a:r>
              <a:rPr lang="en-US" dirty="0"/>
              <a:t>?</a:t>
            </a:r>
          </a:p>
          <a:p>
            <a:r>
              <a:rPr lang="en-US" dirty="0"/>
              <a:t>Just think </a:t>
            </a:r>
            <a:r>
              <a:rPr lang="en-US" b="1" dirty="0"/>
              <a:t>about it</a:t>
            </a:r>
            <a:r>
              <a:rPr lang="en-US" dirty="0"/>
              <a:t>.</a:t>
            </a:r>
          </a:p>
          <a:p>
            <a:r>
              <a:rPr lang="en-US" dirty="0"/>
              <a:t>a gerund with a preposition:</a:t>
            </a:r>
          </a:p>
          <a:p>
            <a:r>
              <a:rPr lang="en-US" dirty="0"/>
              <a:t>Don't think </a:t>
            </a:r>
            <a:r>
              <a:rPr lang="en-US" b="1" dirty="0"/>
              <a:t>of going</a:t>
            </a:r>
            <a:r>
              <a:rPr lang="en-US" dirty="0"/>
              <a:t> home now.</a:t>
            </a:r>
          </a:p>
          <a:p>
            <a:r>
              <a:rPr lang="en-US" dirty="0"/>
              <a:t>Thank you </a:t>
            </a:r>
            <a:r>
              <a:rPr lang="en-US" b="1" dirty="0"/>
              <a:t>for coming</a:t>
            </a:r>
            <a:r>
              <a:rPr lang="en-US" dirty="0"/>
              <a:t>.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4018064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498B0-CAF8-4C11-A1DD-41832A79A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/>
              <a:t>The Attribute (apzīmētājs)</a:t>
            </a:r>
            <a:br>
              <a:rPr lang="lv-LV" b="1" dirty="0"/>
            </a:br>
            <a:endParaRPr lang="lv-LV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F52A4B-E36A-4F4B-9759-1910ECCF93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A noun:</a:t>
            </a:r>
          </a:p>
          <a:p>
            <a:r>
              <a:rPr lang="en-US" dirty="0"/>
              <a:t>in the </a:t>
            </a:r>
            <a:r>
              <a:rPr lang="en-US" dirty="0" err="1"/>
              <a:t>possesive</a:t>
            </a:r>
            <a:r>
              <a:rPr lang="en-US" dirty="0"/>
              <a:t> case:</a:t>
            </a:r>
          </a:p>
          <a:p>
            <a:r>
              <a:rPr lang="en-US" dirty="0"/>
              <a:t>The </a:t>
            </a:r>
            <a:r>
              <a:rPr lang="en-US" b="1" dirty="0"/>
              <a:t>student's</a:t>
            </a:r>
            <a:r>
              <a:rPr lang="en-US" dirty="0"/>
              <a:t> mistakes were corrected.</a:t>
            </a:r>
          </a:p>
          <a:p>
            <a:r>
              <a:rPr lang="en-US" dirty="0"/>
              <a:t>He has composed </a:t>
            </a:r>
            <a:r>
              <a:rPr lang="en-US" b="1" dirty="0"/>
              <a:t>children's</a:t>
            </a:r>
            <a:r>
              <a:rPr lang="en-US" dirty="0"/>
              <a:t> songs.</a:t>
            </a:r>
          </a:p>
          <a:p>
            <a:r>
              <a:rPr lang="en-US" dirty="0"/>
              <a:t>in the common case:</a:t>
            </a:r>
          </a:p>
          <a:p>
            <a:r>
              <a:rPr lang="en-US" dirty="0"/>
              <a:t>Will you open the </a:t>
            </a:r>
            <a:r>
              <a:rPr lang="en-US" b="1" dirty="0"/>
              <a:t>garden</a:t>
            </a:r>
            <a:r>
              <a:rPr lang="en-US" dirty="0"/>
              <a:t> gate, please?</a:t>
            </a:r>
          </a:p>
          <a:p>
            <a:r>
              <a:rPr lang="en-US" dirty="0"/>
              <a:t>with a preposition: </a:t>
            </a:r>
          </a:p>
          <a:p>
            <a:r>
              <a:rPr lang="en-US" dirty="0"/>
              <a:t>The parks </a:t>
            </a:r>
            <a:r>
              <a:rPr lang="en-US" b="1" dirty="0"/>
              <a:t>in Riga.</a:t>
            </a:r>
            <a:endParaRPr lang="en-US" dirty="0"/>
          </a:p>
          <a:p>
            <a:r>
              <a:rPr lang="en-US" dirty="0"/>
              <a:t>I like the end </a:t>
            </a:r>
            <a:r>
              <a:rPr lang="en-US" b="1" dirty="0"/>
              <a:t>of the story</a:t>
            </a:r>
            <a:r>
              <a:rPr lang="en-US" dirty="0"/>
              <a:t>.</a:t>
            </a:r>
          </a:p>
          <a:p>
            <a:r>
              <a:rPr lang="en-US" dirty="0"/>
              <a:t>an adjective:</a:t>
            </a:r>
          </a:p>
          <a:p>
            <a:r>
              <a:rPr lang="en-US" dirty="0"/>
              <a:t>You are a </a:t>
            </a:r>
            <a:r>
              <a:rPr lang="en-US" b="1" dirty="0"/>
              <a:t>big</a:t>
            </a:r>
            <a:r>
              <a:rPr lang="en-US" dirty="0"/>
              <a:t> boy.</a:t>
            </a:r>
          </a:p>
          <a:p>
            <a:r>
              <a:rPr lang="en-US" dirty="0"/>
              <a:t>a pronoun:</a:t>
            </a:r>
          </a:p>
          <a:p>
            <a:r>
              <a:rPr lang="en-US" dirty="0"/>
              <a:t>This </a:t>
            </a:r>
            <a:r>
              <a:rPr lang="en-US" b="1" dirty="0"/>
              <a:t>my</a:t>
            </a:r>
            <a:r>
              <a:rPr lang="en-US" dirty="0"/>
              <a:t> coat.</a:t>
            </a:r>
          </a:p>
          <a:p>
            <a:r>
              <a:rPr lang="en-US" dirty="0"/>
              <a:t>a numeral:</a:t>
            </a:r>
          </a:p>
          <a:p>
            <a:r>
              <a:rPr lang="en-US" dirty="0"/>
              <a:t>I have </a:t>
            </a:r>
            <a:r>
              <a:rPr lang="en-US" b="1" dirty="0"/>
              <a:t>two hundred</a:t>
            </a:r>
            <a:r>
              <a:rPr lang="en-US" dirty="0"/>
              <a:t> books in my </a:t>
            </a:r>
            <a:r>
              <a:rPr lang="en-US" dirty="0" err="1"/>
              <a:t>liabary</a:t>
            </a:r>
            <a:r>
              <a:rPr lang="en-US" dirty="0"/>
              <a:t>.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072477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E2950-9687-4C23-B1C4-FBE4D3339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/>
              <a:t>The Adverbial Modifiers apsatākļi</a:t>
            </a:r>
            <a:br>
              <a:rPr lang="lv-LV" b="1" dirty="0"/>
            </a:br>
            <a:endParaRPr lang="lv-LV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938712-B5B4-4C94-8EC1-6BC6A603FB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/>
              <a:t>andverbial</a:t>
            </a:r>
            <a:r>
              <a:rPr lang="en-US" dirty="0"/>
              <a:t> modifiers of time:</a:t>
            </a:r>
          </a:p>
          <a:p>
            <a:r>
              <a:rPr lang="en-US" dirty="0"/>
              <a:t>On the 25th of December we </a:t>
            </a:r>
            <a:r>
              <a:rPr lang="en-US" dirty="0" err="1"/>
              <a:t>celabrate</a:t>
            </a:r>
            <a:r>
              <a:rPr lang="en-US" dirty="0"/>
              <a:t> Christmas.</a:t>
            </a:r>
          </a:p>
          <a:p>
            <a:r>
              <a:rPr lang="en-US" dirty="0"/>
              <a:t>The first space flight was made </a:t>
            </a:r>
            <a:r>
              <a:rPr lang="en-US" b="1" dirty="0"/>
              <a:t>in 1961</a:t>
            </a:r>
            <a:r>
              <a:rPr lang="en-US" dirty="0"/>
              <a:t>.</a:t>
            </a:r>
          </a:p>
          <a:p>
            <a:r>
              <a:rPr lang="en-US" dirty="0"/>
              <a:t>adverbial modifiers </a:t>
            </a:r>
            <a:r>
              <a:rPr lang="en-US" b="1" dirty="0"/>
              <a:t>of place</a:t>
            </a:r>
            <a:r>
              <a:rPr lang="en-US" dirty="0"/>
              <a:t>:</a:t>
            </a:r>
          </a:p>
          <a:p>
            <a:r>
              <a:rPr lang="en-US" dirty="0"/>
              <a:t>The exhibition was opened </a:t>
            </a:r>
            <a:r>
              <a:rPr lang="en-US" b="1" dirty="0"/>
              <a:t>in Paris</a:t>
            </a:r>
            <a:r>
              <a:rPr lang="en-US" dirty="0"/>
              <a:t>.</a:t>
            </a:r>
          </a:p>
          <a:p>
            <a:r>
              <a:rPr lang="en-US" dirty="0"/>
              <a:t>I saw  him among the </a:t>
            </a:r>
            <a:r>
              <a:rPr lang="en-US" b="1" dirty="0"/>
              <a:t>sportsmen</a:t>
            </a:r>
            <a:r>
              <a:rPr lang="en-US" dirty="0"/>
              <a:t>.</a:t>
            </a:r>
          </a:p>
          <a:p>
            <a:r>
              <a:rPr lang="en-US" dirty="0"/>
              <a:t>adverbial modifiers of purpose (</a:t>
            </a:r>
            <a:r>
              <a:rPr lang="en-US" dirty="0" err="1"/>
              <a:t>nolūka</a:t>
            </a:r>
            <a:r>
              <a:rPr lang="en-US" dirty="0"/>
              <a:t> </a:t>
            </a:r>
            <a:r>
              <a:rPr lang="en-US" dirty="0" err="1"/>
              <a:t>apstākļi</a:t>
            </a:r>
            <a:r>
              <a:rPr lang="en-US" dirty="0"/>
              <a:t>):</a:t>
            </a:r>
          </a:p>
          <a:p>
            <a:r>
              <a:rPr lang="en-US" dirty="0"/>
              <a:t>I've come </a:t>
            </a:r>
            <a:r>
              <a:rPr lang="en-US" b="1" dirty="0"/>
              <a:t>to thank you for your kindness.</a:t>
            </a:r>
            <a:endParaRPr lang="en-US" dirty="0"/>
          </a:p>
          <a:p>
            <a:r>
              <a:rPr lang="en-US" dirty="0"/>
              <a:t>adverbial modifiers of reason (</a:t>
            </a:r>
            <a:r>
              <a:rPr lang="en-US" dirty="0" err="1"/>
              <a:t>cēloņa</a:t>
            </a:r>
            <a:r>
              <a:rPr lang="en-US" dirty="0"/>
              <a:t> </a:t>
            </a:r>
            <a:r>
              <a:rPr lang="en-US" dirty="0" err="1"/>
              <a:t>apstākļi</a:t>
            </a:r>
            <a:r>
              <a:rPr lang="en-US" dirty="0"/>
              <a:t>)</a:t>
            </a:r>
          </a:p>
          <a:p>
            <a:r>
              <a:rPr lang="en-US" dirty="0"/>
              <a:t>We stayed in </a:t>
            </a:r>
            <a:r>
              <a:rPr lang="en-US" b="1" dirty="0"/>
              <a:t>because of the snowstorm.</a:t>
            </a:r>
            <a:endParaRPr lang="en-US" dirty="0"/>
          </a:p>
          <a:p>
            <a:r>
              <a:rPr lang="en-US" dirty="0"/>
              <a:t>adverbial modifiers of degree ( </a:t>
            </a:r>
            <a:r>
              <a:rPr lang="en-US" dirty="0" err="1"/>
              <a:t>mēra</a:t>
            </a:r>
            <a:r>
              <a:rPr lang="en-US" dirty="0"/>
              <a:t> </a:t>
            </a:r>
            <a:r>
              <a:rPr lang="en-US" dirty="0" err="1"/>
              <a:t>apstākļi</a:t>
            </a:r>
            <a:r>
              <a:rPr lang="en-US" dirty="0"/>
              <a:t>):</a:t>
            </a:r>
          </a:p>
          <a:p>
            <a:r>
              <a:rPr lang="en-US" dirty="0"/>
              <a:t>Life has greatly changed since the War.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7736295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32E6B-F8D5-4520-B7B9-BD2AF03DA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Tieša un netieša Runa Direct, Indirect speech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27BF1-190C-48BD-88D8-E6C6689074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lv-LV" dirty="0"/>
              <a:t>Angļu valodā tiešajai runai pediņas vienmēr ir augšā gan sakumā un beigās!</a:t>
            </a:r>
          </a:p>
          <a:p>
            <a:r>
              <a:rPr lang="lv-LV" dirty="0"/>
              <a:t>Piebildi atdala ar komatu vai kolu </a:t>
            </a:r>
          </a:p>
          <a:p>
            <a:r>
              <a:rPr lang="lv-LV" dirty="0"/>
              <a:t>He said,’’he was short.’’</a:t>
            </a:r>
          </a:p>
          <a:p>
            <a:r>
              <a:rPr lang="lv-LV" dirty="0"/>
              <a:t>‘’he was shortest man in world’’Said M.R Gringer.</a:t>
            </a:r>
          </a:p>
          <a:p>
            <a:r>
              <a:rPr lang="lv-LV" dirty="0"/>
              <a:t>Lai pārveidotu tiešo runu netiešajā runā ir jaievēro sekojošais!</a:t>
            </a:r>
          </a:p>
          <a:p>
            <a:r>
              <a:rPr lang="lv-LV" dirty="0"/>
              <a:t>Vietniekvārdi  no  netiešās runas mainās pēc loģikas! </a:t>
            </a:r>
          </a:p>
          <a:p>
            <a:r>
              <a:rPr lang="lv-LV" dirty="0"/>
              <a:t>These – those</a:t>
            </a:r>
          </a:p>
          <a:p>
            <a:r>
              <a:rPr lang="lv-LV" dirty="0"/>
              <a:t>There-here</a:t>
            </a:r>
          </a:p>
          <a:p>
            <a:r>
              <a:rPr lang="lv-LV" dirty="0"/>
              <a:t>Ago- before</a:t>
            </a:r>
          </a:p>
          <a:p>
            <a:r>
              <a:rPr lang="lv-LV" dirty="0"/>
              <a:t>Yesturday –a day before</a:t>
            </a:r>
          </a:p>
          <a:p>
            <a:r>
              <a:rPr lang="lv-LV" dirty="0"/>
              <a:t>This night – the previous night </a:t>
            </a:r>
          </a:p>
          <a:p>
            <a:r>
              <a:rPr lang="lv-LV" dirty="0"/>
              <a:t>Jā nē jālieto kopā ar modāliem darbības vārdiem!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734256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DE897-43B3-4686-9724-5E63EE782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Pieturzīmes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C4CFCB-025D-4F12-817F-2BC77F69CB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5687584"/>
          </a:xfrm>
        </p:spPr>
        <p:txBody>
          <a:bodyPr>
            <a:normAutofit fontScale="25000" lnSpcReduction="20000"/>
          </a:bodyPr>
          <a:lstStyle/>
          <a:p>
            <a:r>
              <a:rPr lang="lv-LV" sz="4000" dirty="0"/>
              <a:t>Comma (komats)</a:t>
            </a:r>
          </a:p>
          <a:p>
            <a:r>
              <a:rPr lang="lv-LV" sz="4000" dirty="0"/>
              <a:t>Question mark (jautājuma zīme)</a:t>
            </a:r>
          </a:p>
          <a:p>
            <a:r>
              <a:rPr lang="lv-LV" sz="4000" dirty="0"/>
              <a:t>Punkts (the full stop)</a:t>
            </a:r>
          </a:p>
          <a:p>
            <a:r>
              <a:rPr lang="lv-LV" sz="4000" dirty="0"/>
              <a:t>Angļu valodā lieto tāpat ka latviešu valodā! (tikai atšķiras komatu lietojums)</a:t>
            </a:r>
          </a:p>
          <a:p>
            <a:r>
              <a:rPr lang="lv-LV" sz="4000" dirty="0"/>
              <a:t>Komatu neliek!(papildinātaja palīgteikumā)(apzīmētaja palīgteikumā)</a:t>
            </a:r>
          </a:p>
          <a:p>
            <a:r>
              <a:rPr lang="lv-LV" sz="4000" dirty="0"/>
              <a:t>Komatu liek (apzīmētāja palīgteikumā tad kad palīgteikums paplašina virsteikumu)!</a:t>
            </a:r>
          </a:p>
          <a:p>
            <a:r>
              <a:rPr lang="lv-LV" sz="4000" dirty="0"/>
              <a:t>Komatu liek uzrunā </a:t>
            </a:r>
          </a:p>
          <a:p>
            <a:r>
              <a:rPr lang="lv-LV" sz="4000" dirty="0"/>
              <a:t>Jenny,was taller</a:t>
            </a:r>
          </a:p>
          <a:p>
            <a:r>
              <a:rPr lang="lv-LV" sz="4000" dirty="0"/>
              <a:t>Lielos skaitļos:</a:t>
            </a:r>
          </a:p>
          <a:p>
            <a:r>
              <a:rPr lang="lv-LV" sz="4000" dirty="0"/>
              <a:t>2,500,000</a:t>
            </a:r>
          </a:p>
          <a:p>
            <a:r>
              <a:rPr lang="lv-LV" sz="4000" dirty="0"/>
              <a:t>Komats piebildē!</a:t>
            </a:r>
          </a:p>
          <a:p>
            <a:r>
              <a:rPr lang="lv-LV" sz="4000" dirty="0"/>
              <a:t>He said,’’I was young’’</a:t>
            </a:r>
          </a:p>
          <a:p>
            <a:r>
              <a:rPr lang="lv-LV" sz="4000" dirty="0"/>
              <a:t>Punktu lieto izsaukuma zīmes vietā     Stop here please.</a:t>
            </a:r>
          </a:p>
          <a:p>
            <a:r>
              <a:rPr lang="lv-LV" sz="4000" dirty="0"/>
              <a:t>Decimāldaļās:</a:t>
            </a:r>
          </a:p>
          <a:p>
            <a:r>
              <a:rPr lang="lv-LV" sz="4000" dirty="0"/>
              <a:t>2.5 lasa two point five </a:t>
            </a:r>
          </a:p>
          <a:p>
            <a:r>
              <a:rPr lang="lv-LV" sz="4000" dirty="0"/>
              <a:t>Komatu lieto iespraudumos of course, therefore, however:</a:t>
            </a:r>
          </a:p>
          <a:p>
            <a:r>
              <a:rPr lang="lv-LV" sz="4000" dirty="0"/>
              <a:t>Of course,you are! </a:t>
            </a:r>
          </a:p>
          <a:p>
            <a:r>
              <a:rPr lang="lv-LV" sz="4000" dirty="0"/>
              <a:t>a comma is used in dates:</a:t>
            </a:r>
          </a:p>
          <a:p>
            <a:r>
              <a:rPr lang="lv-LV" sz="4000" dirty="0"/>
              <a:t>Monday, 15th,May. </a:t>
            </a:r>
          </a:p>
          <a:p>
            <a:r>
              <a:rPr lang="lv-LV" sz="4000" dirty="0">
                <a:solidFill>
                  <a:schemeClr val="bg1"/>
                </a:solidFill>
              </a:rPr>
              <a:t>Apostrofu lieto:</a:t>
            </a:r>
          </a:p>
          <a:p>
            <a:r>
              <a:rPr lang="lv-LV" sz="4000" dirty="0">
                <a:solidFill>
                  <a:schemeClr val="bg1"/>
                </a:solidFill>
              </a:rPr>
              <a:t>isn't can't etc.In possesive case piederības locījumā! The boy's friend. The parents work.</a:t>
            </a:r>
          </a:p>
          <a:p>
            <a:r>
              <a:rPr lang="lv-LV" sz="4000" dirty="0">
                <a:solidFill>
                  <a:schemeClr val="bg1"/>
                </a:solidFill>
              </a:rPr>
              <a:t>The Hyphen (svītriņa) ir mazāka nekā domuzīme is smallest thean the dash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413315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36FE2-B5A5-4111-BB46-AEB8D6EB0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Lielie burti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0C5EA3-DC96-4C3A-8620-F3C36665C9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648" y="2041452"/>
            <a:ext cx="9316206" cy="4206948"/>
          </a:xfrm>
        </p:spPr>
        <p:txBody>
          <a:bodyPr>
            <a:normAutofit fontScale="92500" lnSpcReduction="20000"/>
          </a:bodyPr>
          <a:lstStyle/>
          <a:p>
            <a:r>
              <a:rPr lang="lv-LV" dirty="0"/>
              <a:t>Lieto teikuma sakumā </a:t>
            </a:r>
          </a:p>
          <a:p>
            <a:r>
              <a:rPr lang="lv-LV" dirty="0"/>
              <a:t>I will go</a:t>
            </a:r>
          </a:p>
          <a:p>
            <a:r>
              <a:rPr lang="lv-LV" dirty="0"/>
              <a:t>Personas vārdi, uzvārdi</a:t>
            </a:r>
          </a:p>
          <a:p>
            <a:r>
              <a:rPr lang="lv-LV" dirty="0"/>
              <a:t>Peter is clever</a:t>
            </a:r>
          </a:p>
          <a:p>
            <a:r>
              <a:rPr lang="lv-LV" dirty="0"/>
              <a:t>Tom Jefferson is very inteligent</a:t>
            </a:r>
          </a:p>
          <a:p>
            <a:r>
              <a:rPr lang="lv-LV" dirty="0"/>
              <a:t>Valstu nosaukumos</a:t>
            </a:r>
          </a:p>
          <a:p>
            <a:r>
              <a:rPr lang="lv-LV" dirty="0"/>
              <a:t>The Riga is biggest than Rezekne</a:t>
            </a:r>
          </a:p>
          <a:p>
            <a:r>
              <a:rPr lang="lv-LV" dirty="0"/>
              <a:t>The names of days, months, festivals</a:t>
            </a:r>
          </a:p>
          <a:p>
            <a:r>
              <a:rPr lang="lv-LV" dirty="0"/>
              <a:t>Monday, April, Easter</a:t>
            </a:r>
          </a:p>
          <a:p>
            <a:r>
              <a:rPr lang="lv-LV" dirty="0"/>
              <a:t>The names of languages</a:t>
            </a:r>
          </a:p>
          <a:p>
            <a:r>
              <a:rPr lang="lv-LV" dirty="0"/>
              <a:t>Do you speak english?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013717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38993-F836-419B-AFB0-0C4956A31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/>
              <a:t>Teikums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421B2-FEF8-4676-B361-13CEF8100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/>
              <a:t>simple unextended (vienkārši nepaplašināti teikumi:</a:t>
            </a:r>
          </a:p>
          <a:p>
            <a:r>
              <a:rPr lang="lv-LV" dirty="0"/>
              <a:t>They live. They are working</a:t>
            </a:r>
          </a:p>
          <a:p>
            <a:r>
              <a:rPr lang="lv-LV" dirty="0"/>
              <a:t>Simple extended (vienkārši paplašināti)</a:t>
            </a:r>
          </a:p>
          <a:p>
            <a:r>
              <a:rPr lang="lv-LV" dirty="0"/>
              <a:t>Compound (Salikti sakartoti teikumi)</a:t>
            </a:r>
          </a:p>
          <a:p>
            <a:r>
              <a:rPr lang="lv-LV" dirty="0"/>
              <a:t>We work and we help others</a:t>
            </a:r>
          </a:p>
          <a:p>
            <a:r>
              <a:rPr lang="lv-LV" dirty="0"/>
              <a:t>Complex (salikti pakartoti)</a:t>
            </a:r>
          </a:p>
          <a:p>
            <a:r>
              <a:rPr lang="lv-LV" dirty="0"/>
              <a:t>They told us that they worked at a factory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658447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35316-B994-4A7A-818C-120C2687A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Teikuma virslocekļi un teikuma palīglocekļi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512E1-2EAD-4088-9DB4-7739BC23B8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/>
              <a:t>The principial parts of sentence (teikuma virslocekļi) are:</a:t>
            </a:r>
          </a:p>
          <a:p>
            <a:r>
              <a:rPr lang="lv-LV" dirty="0"/>
              <a:t>The Subject, The Predicative</a:t>
            </a:r>
          </a:p>
          <a:p>
            <a:r>
              <a:rPr lang="lv-LV" dirty="0"/>
              <a:t>The secondary part of sentence (teikuma palīglocekļi) are:</a:t>
            </a:r>
          </a:p>
          <a:p>
            <a:r>
              <a:rPr lang="lv-LV" dirty="0"/>
              <a:t>The object, The attribute, The Adveribial Modifiers 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813039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3470E-8F71-4131-A0E2-3EADC32AC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Teikuma priekšmets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86144-99F0-412E-AE48-35AF40DFFB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subject may be expressed by:</a:t>
            </a:r>
          </a:p>
          <a:p>
            <a:r>
              <a:rPr lang="en-US" dirty="0"/>
              <a:t>a noun</a:t>
            </a:r>
          </a:p>
          <a:p>
            <a:r>
              <a:rPr lang="en-US" b="1" dirty="0"/>
              <a:t>Ann</a:t>
            </a:r>
            <a:r>
              <a:rPr lang="en-US" dirty="0"/>
              <a:t> is a student</a:t>
            </a:r>
          </a:p>
          <a:p>
            <a:r>
              <a:rPr lang="en-US" dirty="0"/>
              <a:t>a pronoun:</a:t>
            </a:r>
          </a:p>
          <a:p>
            <a:r>
              <a:rPr lang="en-US" b="1" dirty="0"/>
              <a:t>He</a:t>
            </a:r>
            <a:r>
              <a:rPr lang="en-US" dirty="0"/>
              <a:t> works in a bank</a:t>
            </a:r>
          </a:p>
          <a:p>
            <a:r>
              <a:rPr lang="en-US" dirty="0"/>
              <a:t>a numeral:</a:t>
            </a:r>
          </a:p>
          <a:p>
            <a:r>
              <a:rPr lang="en-US" dirty="0"/>
              <a:t>Twelve is spelt with a v.</a:t>
            </a:r>
          </a:p>
          <a:p>
            <a:r>
              <a:rPr lang="en-US" dirty="0"/>
              <a:t>a gerund:</a:t>
            </a:r>
          </a:p>
          <a:p>
            <a:r>
              <a:rPr lang="en-US" b="1" dirty="0"/>
              <a:t>Dancing</a:t>
            </a:r>
            <a:r>
              <a:rPr lang="en-US" dirty="0"/>
              <a:t> has already begun.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394638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18461-4C00-4D7D-90D5-481047AAB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Izteicējs, saitiņa, sastata izteicējs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02BF47-BF15-4015-B09F-B6C0A2A0E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4592431"/>
          </a:xfrm>
        </p:spPr>
        <p:txBody>
          <a:bodyPr>
            <a:normAutofit fontScale="40000" lnSpcReduction="20000"/>
          </a:bodyPr>
          <a:lstStyle/>
          <a:p>
            <a:r>
              <a:rPr lang="lv-LV" sz="2600" dirty="0"/>
              <a:t>The compound nominal predicative consists of two parts:</a:t>
            </a:r>
          </a:p>
          <a:p>
            <a:r>
              <a:rPr lang="lv-LV" sz="2600" dirty="0"/>
              <a:t>a link verb (darbības vārdu saitiņa)</a:t>
            </a:r>
          </a:p>
          <a:p>
            <a:r>
              <a:rPr lang="lv-LV" sz="2600" dirty="0"/>
              <a:t>a predicative: (sastata izteicēja daļa, kas izteikta ar lietvārdu, vietniekvārdu, īpašības vārdu u.c.).</a:t>
            </a:r>
          </a:p>
          <a:p>
            <a:r>
              <a:rPr lang="lv-LV" sz="2600" dirty="0"/>
              <a:t> </a:t>
            </a:r>
          </a:p>
          <a:p>
            <a:r>
              <a:rPr lang="lv-LV" sz="2600" dirty="0"/>
              <a:t>The Predicative may be expressed by:</a:t>
            </a:r>
          </a:p>
          <a:p>
            <a:r>
              <a:rPr lang="lv-LV" sz="2600" dirty="0"/>
              <a:t>a noun:</a:t>
            </a:r>
          </a:p>
          <a:p>
            <a:r>
              <a:rPr lang="lv-LV" sz="2600" dirty="0"/>
              <a:t>Ann is a </a:t>
            </a:r>
            <a:r>
              <a:rPr lang="lv-LV" sz="2600" b="1" dirty="0"/>
              <a:t>student.</a:t>
            </a:r>
            <a:endParaRPr lang="lv-LV" sz="2600" dirty="0"/>
          </a:p>
          <a:p>
            <a:r>
              <a:rPr lang="lv-LV" sz="2600" dirty="0"/>
              <a:t>a pronoun:</a:t>
            </a:r>
          </a:p>
          <a:p>
            <a:r>
              <a:rPr lang="lv-LV" sz="2600" dirty="0"/>
              <a:t>It's </a:t>
            </a:r>
            <a:r>
              <a:rPr lang="lv-LV" sz="2600" b="1" dirty="0"/>
              <a:t>me</a:t>
            </a:r>
            <a:r>
              <a:rPr lang="lv-LV" sz="2600" dirty="0"/>
              <a:t>.</a:t>
            </a:r>
          </a:p>
          <a:p>
            <a:r>
              <a:rPr lang="lv-LV" sz="2600" dirty="0"/>
              <a:t>That is </a:t>
            </a:r>
            <a:r>
              <a:rPr lang="lv-LV" sz="2600" b="1" dirty="0"/>
              <a:t>something</a:t>
            </a:r>
            <a:r>
              <a:rPr lang="lv-LV" sz="2600" dirty="0"/>
              <a:t>.</a:t>
            </a:r>
          </a:p>
          <a:p>
            <a:r>
              <a:rPr lang="lv-LV" sz="2600" dirty="0"/>
              <a:t>an ajective:</a:t>
            </a:r>
          </a:p>
          <a:p>
            <a:r>
              <a:rPr lang="lv-LV" sz="2600" dirty="0"/>
              <a:t>The Weather is becoming </a:t>
            </a:r>
            <a:r>
              <a:rPr lang="lv-LV" sz="2600" b="1" dirty="0"/>
              <a:t>warmer</a:t>
            </a:r>
            <a:r>
              <a:rPr lang="lv-LV" sz="2600" dirty="0"/>
              <a:t>.</a:t>
            </a:r>
          </a:p>
          <a:p>
            <a:r>
              <a:rPr lang="lv-LV" sz="2600" dirty="0"/>
              <a:t>a numeral:</a:t>
            </a:r>
          </a:p>
          <a:p>
            <a:r>
              <a:rPr lang="lv-LV" sz="2600" dirty="0"/>
              <a:t>Martin is </a:t>
            </a:r>
            <a:r>
              <a:rPr lang="lv-LV" sz="2600" b="1" dirty="0"/>
              <a:t>sixteen</a:t>
            </a:r>
            <a:r>
              <a:rPr lang="lv-LV" sz="2600" dirty="0"/>
              <a:t>.</a:t>
            </a:r>
          </a:p>
          <a:p>
            <a:r>
              <a:rPr lang="lv-LV" sz="2600" dirty="0"/>
              <a:t>a Gerund:</a:t>
            </a:r>
          </a:p>
          <a:p>
            <a:r>
              <a:rPr lang="lv-LV" sz="2600" dirty="0"/>
              <a:t>Tom's hobby is collecting postage stamps.</a:t>
            </a:r>
          </a:p>
          <a:p>
            <a:r>
              <a:rPr lang="lv-LV" sz="2600" dirty="0"/>
              <a:t>adverb:</a:t>
            </a:r>
          </a:p>
          <a:p>
            <a:r>
              <a:rPr lang="lv-LV" sz="2600" dirty="0"/>
              <a:t>The lesson is </a:t>
            </a:r>
            <a:r>
              <a:rPr lang="lv-LV" sz="2600" b="1" dirty="0"/>
              <a:t>over</a:t>
            </a:r>
            <a:r>
              <a:rPr lang="lv-LV" sz="2600" dirty="0"/>
              <a:t>.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59538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C4FC1-465C-4220-9DD0-B59D34B1D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Subject, link verb and predicative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47E1A6C0-4FD5-45C7-A0E0-F0320306C84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5071470"/>
              </p:ext>
            </p:extLst>
          </p:nvPr>
        </p:nvGraphicFramePr>
        <p:xfrm>
          <a:off x="1103313" y="2052638"/>
          <a:ext cx="894714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2383">
                  <a:extLst>
                    <a:ext uri="{9D8B030D-6E8A-4147-A177-3AD203B41FA5}">
                      <a16:colId xmlns:a16="http://schemas.microsoft.com/office/drawing/2014/main" val="4080782185"/>
                    </a:ext>
                  </a:extLst>
                </a:gridCol>
                <a:gridCol w="2982383">
                  <a:extLst>
                    <a:ext uri="{9D8B030D-6E8A-4147-A177-3AD203B41FA5}">
                      <a16:colId xmlns:a16="http://schemas.microsoft.com/office/drawing/2014/main" val="3208637473"/>
                    </a:ext>
                  </a:extLst>
                </a:gridCol>
                <a:gridCol w="2982383">
                  <a:extLst>
                    <a:ext uri="{9D8B030D-6E8A-4147-A177-3AD203B41FA5}">
                      <a16:colId xmlns:a16="http://schemas.microsoft.com/office/drawing/2014/main" val="12574384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lv-LV" sz="900" dirty="0">
                          <a:effectLst/>
                          <a:latin typeface="Arial" panose="020B0604020202020204" pitchFamily="34" charset="0"/>
                        </a:rPr>
                        <a:t>Subject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lv-LV" sz="900">
                          <a:effectLst/>
                          <a:latin typeface="Arial" panose="020B0604020202020204" pitchFamily="34" charset="0"/>
                        </a:rPr>
                        <a:t>Link verb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lv-LV" sz="900">
                          <a:effectLst/>
                          <a:latin typeface="Arial" panose="020B0604020202020204" pitchFamily="34" charset="0"/>
                        </a:rPr>
                        <a:t> Predicative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8344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lv-LV" sz="1000">
                          <a:effectLst/>
                          <a:latin typeface="Arial" panose="020B0604020202020204" pitchFamily="34" charset="0"/>
                        </a:rPr>
                        <a:t> Our 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 sz="1000" dirty="0">
                          <a:effectLst/>
                          <a:latin typeface="Arial" panose="020B0604020202020204" pitchFamily="34" charset="0"/>
                        </a:rPr>
                        <a:t> 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lv-LV" sz="1000" dirty="0">
                          <a:effectLst/>
                          <a:latin typeface="Arial" panose="020B0604020202020204" pitchFamily="34" charset="0"/>
                        </a:rPr>
                        <a:t> beautiful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6912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7735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2EB5B-FC34-42A3-B8D8-3C603DE85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/>
              <a:t>Teikuma priekšmeta un izteicēja saskaņošana</a:t>
            </a:r>
            <a:br>
              <a:rPr lang="lv-LV" b="1" dirty="0"/>
            </a:br>
            <a:endParaRPr lang="lv-LV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E10E79-2B8F-4FB5-B9E6-D1556DC6B2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boy </a:t>
            </a:r>
            <a:r>
              <a:rPr lang="en-US" b="1" dirty="0"/>
              <a:t>is</a:t>
            </a:r>
            <a:r>
              <a:rPr lang="en-US" dirty="0"/>
              <a:t> clever.</a:t>
            </a:r>
          </a:p>
          <a:p>
            <a:r>
              <a:rPr lang="en-US" dirty="0"/>
              <a:t>The Girl </a:t>
            </a:r>
            <a:r>
              <a:rPr lang="en-US" b="1" dirty="0"/>
              <a:t>is</a:t>
            </a:r>
            <a:r>
              <a:rPr lang="en-US" dirty="0"/>
              <a:t> stupid.</a:t>
            </a:r>
          </a:p>
          <a:p>
            <a:r>
              <a:rPr lang="en-US" dirty="0"/>
              <a:t>Two Subjects (</a:t>
            </a:r>
            <a:r>
              <a:rPr lang="en-US" dirty="0" err="1"/>
              <a:t>divi</a:t>
            </a:r>
            <a:r>
              <a:rPr lang="en-US" dirty="0"/>
              <a:t> </a:t>
            </a:r>
            <a:r>
              <a:rPr lang="en-US" dirty="0" err="1"/>
              <a:t>izteicēji</a:t>
            </a:r>
            <a:r>
              <a:rPr lang="en-US" dirty="0"/>
              <a:t>):</a:t>
            </a:r>
          </a:p>
          <a:p>
            <a:r>
              <a:rPr lang="en-US" b="1" dirty="0"/>
              <a:t>Rita, </a:t>
            </a:r>
            <a:r>
              <a:rPr lang="en-US" b="1" dirty="0" err="1"/>
              <a:t>Arnis</a:t>
            </a:r>
            <a:r>
              <a:rPr lang="en-US" b="1" dirty="0"/>
              <a:t> and </a:t>
            </a:r>
            <a:r>
              <a:rPr lang="en-US" b="1" dirty="0" err="1"/>
              <a:t>Guna</a:t>
            </a:r>
            <a:r>
              <a:rPr lang="en-US" dirty="0"/>
              <a:t> are clever than </a:t>
            </a:r>
            <a:r>
              <a:rPr lang="en-US" b="1" dirty="0" err="1"/>
              <a:t>Markuss</a:t>
            </a:r>
            <a:r>
              <a:rPr lang="en-US" b="1" dirty="0"/>
              <a:t>.</a:t>
            </a:r>
            <a:endParaRPr lang="en-US" dirty="0"/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563947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67707-7C44-4E79-87A2-4666F31A8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/>
              <a:t>Inverstion (Apgrieztā vārdu kārtība)</a:t>
            </a:r>
            <a:br>
              <a:rPr lang="lv-LV" b="1" dirty="0"/>
            </a:br>
            <a:endParaRPr lang="lv-LV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B48048-3235-426C-9818-0F570F268B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Questions:</a:t>
            </a:r>
          </a:p>
          <a:p>
            <a:r>
              <a:rPr lang="en-US" dirty="0"/>
              <a:t>it is cold today. - Is it cold today? </a:t>
            </a:r>
          </a:p>
          <a:p>
            <a:r>
              <a:rPr lang="en-US" dirty="0"/>
              <a:t>After direct speech with the verbs to say, to ask, to answer, etc.</a:t>
            </a:r>
          </a:p>
          <a:p>
            <a:r>
              <a:rPr lang="en-US" dirty="0"/>
              <a:t>''What shall we do?'' </a:t>
            </a:r>
            <a:r>
              <a:rPr lang="en-US" b="1" dirty="0"/>
              <a:t>asked</a:t>
            </a:r>
            <a:r>
              <a:rPr lang="en-US" dirty="0"/>
              <a:t> Richard</a:t>
            </a:r>
          </a:p>
          <a:p>
            <a:r>
              <a:rPr lang="en-US" dirty="0"/>
              <a:t>''Good-bye,'' </a:t>
            </a:r>
            <a:r>
              <a:rPr lang="en-US" b="1" dirty="0"/>
              <a:t>said</a:t>
            </a:r>
            <a:r>
              <a:rPr lang="en-US" dirty="0"/>
              <a:t> the children.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250425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AB852-B9BF-4040-A80B-8D047DE02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Secondary parts of sentences The Object</a:t>
            </a:r>
            <a:br>
              <a:rPr lang="en-US" b="1" dirty="0"/>
            </a:br>
            <a:endParaRPr lang="lv-LV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5F5F6-6C52-4DA0-8F9F-358577B9E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Kinds of Object:</a:t>
            </a:r>
          </a:p>
          <a:p>
            <a:r>
              <a:rPr lang="en-US" dirty="0"/>
              <a:t>I am reading the </a:t>
            </a:r>
            <a:r>
              <a:rPr lang="en-US" b="1" dirty="0"/>
              <a:t>evening paper. </a:t>
            </a:r>
            <a:r>
              <a:rPr lang="en-US" dirty="0"/>
              <a:t>(The direct object)</a:t>
            </a:r>
          </a:p>
          <a:p>
            <a:r>
              <a:rPr lang="en-US" dirty="0"/>
              <a:t>He wished </a:t>
            </a:r>
            <a:r>
              <a:rPr lang="en-US" b="1" dirty="0"/>
              <a:t>us</a:t>
            </a:r>
            <a:r>
              <a:rPr lang="en-US" dirty="0"/>
              <a:t> a happy New Year. (The indirect object)</a:t>
            </a:r>
          </a:p>
          <a:p>
            <a:r>
              <a:rPr lang="en-US" dirty="0"/>
              <a:t>People long</a:t>
            </a:r>
            <a:r>
              <a:rPr lang="en-US" b="1" dirty="0"/>
              <a:t> for peace</a:t>
            </a:r>
            <a:r>
              <a:rPr lang="en-US" dirty="0"/>
              <a:t>. (Prepositional object)</a:t>
            </a:r>
          </a:p>
          <a:p>
            <a:r>
              <a:rPr lang="en-US" dirty="0"/>
              <a:t>The teacher wants </a:t>
            </a:r>
            <a:r>
              <a:rPr lang="en-US" b="1" dirty="0"/>
              <a:t>us to come</a:t>
            </a:r>
            <a:r>
              <a:rPr lang="en-US" dirty="0"/>
              <a:t> in time. (The complex object)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3528892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116</TotalTime>
  <Words>1031</Words>
  <Application>Microsoft Office PowerPoint</Application>
  <PresentationFormat>Widescreen</PresentationFormat>
  <Paragraphs>178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Century Gothic</vt:lpstr>
      <vt:lpstr>Wingdings 3</vt:lpstr>
      <vt:lpstr>Ion</vt:lpstr>
      <vt:lpstr>Teikums un tā Uzbūve</vt:lpstr>
      <vt:lpstr>Teikums</vt:lpstr>
      <vt:lpstr>Teikuma virslocekļi un teikuma palīglocekļi</vt:lpstr>
      <vt:lpstr>Teikuma priekšmets</vt:lpstr>
      <vt:lpstr>Izteicējs, saitiņa, sastata izteicējs</vt:lpstr>
      <vt:lpstr>Subject, link verb and predicative</vt:lpstr>
      <vt:lpstr>Teikuma priekšmeta un izteicēja saskaņošana </vt:lpstr>
      <vt:lpstr>Inverstion (Apgrieztā vārdu kārtība) </vt:lpstr>
      <vt:lpstr>The Secondary parts of sentences The Object </vt:lpstr>
      <vt:lpstr>The Direct Object </vt:lpstr>
      <vt:lpstr>The Indirect Object </vt:lpstr>
      <vt:lpstr>The prepositional </vt:lpstr>
      <vt:lpstr>The Attribute (apzīmētājs) </vt:lpstr>
      <vt:lpstr>The Adverbial Modifiers apsatākļi </vt:lpstr>
      <vt:lpstr>Tieša un netieša Runa Direct, Indirect speech</vt:lpstr>
      <vt:lpstr>Pieturzīmes</vt:lpstr>
      <vt:lpstr>Lielie burti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fg</dc:creator>
  <cp:lastModifiedBy>fg</cp:lastModifiedBy>
  <cp:revision>6</cp:revision>
  <dcterms:created xsi:type="dcterms:W3CDTF">2020-06-24T08:20:12Z</dcterms:created>
  <dcterms:modified xsi:type="dcterms:W3CDTF">2020-06-24T10:17:06Z</dcterms:modified>
</cp:coreProperties>
</file>